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82" r:id="rId4"/>
    <p:sldId id="280" r:id="rId5"/>
    <p:sldId id="265" r:id="rId6"/>
    <p:sldId id="266" r:id="rId7"/>
    <p:sldId id="278" r:id="rId8"/>
    <p:sldId id="279" r:id="rId9"/>
    <p:sldId id="281" r:id="rId10"/>
    <p:sldId id="267" r:id="rId11"/>
    <p:sldId id="290" r:id="rId12"/>
    <p:sldId id="258" r:id="rId13"/>
    <p:sldId id="283" r:id="rId14"/>
    <p:sldId id="270" r:id="rId15"/>
    <p:sldId id="262" r:id="rId16"/>
    <p:sldId id="271" r:id="rId17"/>
    <p:sldId id="277" r:id="rId18"/>
    <p:sldId id="284" r:id="rId19"/>
    <p:sldId id="287" r:id="rId20"/>
    <p:sldId id="288" r:id="rId21"/>
    <p:sldId id="285" r:id="rId22"/>
    <p:sldId id="289" r:id="rId23"/>
    <p:sldId id="29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1522" y="5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9FA708-23F5-414F-9D15-73C30E6731CC}" type="datetimeFigureOut">
              <a:rPr lang="en-GB" smtClean="0"/>
              <a:t>13/09/2021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59EEB-C5A6-4C3E-A62A-CAD89AAA56B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43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59EEB-C5A6-4C3E-A62A-CAD89AAA56B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657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59EEB-C5A6-4C3E-A62A-CAD89AAA56B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4874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59EEB-C5A6-4C3E-A62A-CAD89AAA56B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1513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59EEB-C5A6-4C3E-A62A-CAD89AAA56B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40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59EEB-C5A6-4C3E-A62A-CAD89AAA56B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454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59EEB-C5A6-4C3E-A62A-CAD89AAA56B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711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E03E6-EAC1-4C11-BDA5-EE1130A09993}" type="datetime1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97262-56CF-4BEA-A29D-F5ECAC77AFD3}" type="datetime1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8699C-61EF-44EE-BEC5-CE0778EDCF09}" type="datetime1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3F3EC-DD9B-4BCB-B119-E82A254E8710}" type="datetime1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A4BAB-BAF1-4977-9A25-16E4ACAE60F6}" type="datetime1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1686A-FA36-43C5-BF8C-DEB2FD6E7B9A}" type="datetime1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A9E00-D1DB-4824-9209-E2835219E8E3}" type="datetime1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830E1-F1D8-4BED-A364-3A9CEA59D00D}" type="datetime1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5F947-12A1-4E32-BC02-5629094B2B47}" type="datetime1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A49F2-6671-490D-8F8A-D1D5B6F7CB8A}" type="datetime1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57FB-CC18-434F-B041-ACAE83D55583}" type="datetime1">
              <a:rPr lang="en-US" smtClean="0"/>
              <a:t>9/13/2021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8A3EF-4BCA-4431-8F42-46EDF39ACEEF}" type="datetime1">
              <a:rPr lang="en-US" smtClean="0"/>
              <a:t>9/13/2021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96F4C-7D1B-493D-82E3-69F23383E538}" type="datetime1">
              <a:rPr lang="en-US" smtClean="0"/>
              <a:t>9/13/2021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8C6E6-9E00-4431-8010-0FF918CE9974}" type="datetime1">
              <a:rPr lang="en-US" smtClean="0"/>
              <a:t>9/13/2021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2E73E-365E-4758-917F-E616B2D68306}" type="datetime1">
              <a:rPr lang="en-US" smtClean="0"/>
              <a:t>9/13/2021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9413-29E6-47C1-B028-9FC3BEB4C824}" type="datetime1">
              <a:rPr lang="en-US" smtClean="0"/>
              <a:t>9/13/2021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DCC88-22E6-4F3E-B061-6A8AEB630216}" type="datetime1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378040"/>
            <a:ext cx="7766936" cy="901522"/>
          </a:xfrm>
        </p:spPr>
        <p:txBody>
          <a:bodyPr/>
          <a:lstStyle/>
          <a:p>
            <a:pPr algn="ctr"/>
            <a:r>
              <a:rPr lang="en-GB" b="1" dirty="0"/>
              <a:t>OC - Project </a:t>
            </a:r>
            <a:r>
              <a:rPr lang="en-GB" b="1" dirty="0" smtClean="0"/>
              <a:t>4</a:t>
            </a:r>
            <a:endParaRPr lang="en-GB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563" y="2698552"/>
            <a:ext cx="9787943" cy="3349823"/>
          </a:xfrm>
        </p:spPr>
        <p:txBody>
          <a:bodyPr>
            <a:noAutofit/>
          </a:bodyPr>
          <a:lstStyle/>
          <a:p>
            <a:pPr algn="ctr"/>
            <a:r>
              <a:rPr lang="en-GB" sz="3600" b="1" dirty="0" smtClean="0"/>
              <a:t>Prediction of CO2 Emissions from Seattle</a:t>
            </a:r>
          </a:p>
          <a:p>
            <a:pPr algn="ctr"/>
            <a:endParaRPr lang="en-GB" sz="3200" b="1" dirty="0"/>
          </a:p>
          <a:p>
            <a:pPr algn="ctr"/>
            <a:r>
              <a:rPr lang="en-GB" sz="2800" b="1" dirty="0"/>
              <a:t>Exploratory </a:t>
            </a:r>
            <a:r>
              <a:rPr lang="en-GB" sz="2800" b="1" dirty="0" smtClean="0"/>
              <a:t>Analysis</a:t>
            </a:r>
            <a:endParaRPr lang="en-GB" sz="2800" b="1" dirty="0"/>
          </a:p>
          <a:p>
            <a:pPr algn="ctr"/>
            <a:r>
              <a:rPr lang="en-GB" sz="2800" b="1" dirty="0"/>
              <a:t>Of </a:t>
            </a:r>
            <a:r>
              <a:rPr lang="en-GB" sz="2800" b="1" dirty="0" smtClean="0"/>
              <a:t>a Database </a:t>
            </a:r>
          </a:p>
          <a:p>
            <a:pPr algn="ctr"/>
            <a:r>
              <a:rPr lang="en-GB" sz="2800" b="1" dirty="0" smtClean="0"/>
              <a:t>from the city of Seattle</a:t>
            </a:r>
            <a:endParaRPr lang="en-GB" sz="2800" b="1" dirty="0"/>
          </a:p>
          <a:p>
            <a:pPr algn="ctr"/>
            <a:endParaRPr lang="en-GB" sz="3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77778" y="6229611"/>
            <a:ext cx="2803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>
                <a:solidFill>
                  <a:schemeClr val="tx1">
                    <a:lumMod val="50000"/>
                    <a:lumOff val="50000"/>
                  </a:schemeClr>
                </a:solidFill>
              </a:rPr>
              <a:t>Stephane Lanchec</a:t>
            </a:r>
          </a:p>
        </p:txBody>
      </p:sp>
    </p:spTree>
    <p:extLst>
      <p:ext uri="{BB962C8B-B14F-4D97-AF65-F5344CB8AC3E}">
        <p14:creationId xmlns:p14="http://schemas.microsoft.com/office/powerpoint/2010/main" val="3749627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4045"/>
          </a:xfrm>
        </p:spPr>
        <p:txBody>
          <a:bodyPr/>
          <a:lstStyle/>
          <a:p>
            <a:r>
              <a:rPr lang="en-GB" b="1"/>
              <a:t>Products scoring and grading overview</a:t>
            </a:r>
          </a:p>
        </p:txBody>
      </p:sp>
    </p:spTree>
    <p:extLst>
      <p:ext uri="{BB962C8B-B14F-4D97-AF65-F5344CB8AC3E}">
        <p14:creationId xmlns:p14="http://schemas.microsoft.com/office/powerpoint/2010/main" val="2870862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4045"/>
          </a:xfrm>
        </p:spPr>
        <p:txBody>
          <a:bodyPr/>
          <a:lstStyle/>
          <a:p>
            <a:r>
              <a:rPr lang="en-GB" b="1"/>
              <a:t>Products scoring and grading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4EED4F-1CEF-4979-8BF0-F91EC6E67483}"/>
              </a:ext>
            </a:extLst>
          </p:cNvPr>
          <p:cNvSpPr txBox="1"/>
          <p:nvPr/>
        </p:nvSpPr>
        <p:spPr>
          <a:xfrm>
            <a:off x="2188715" y="5786735"/>
            <a:ext cx="650523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dirty="0"/>
              <a:t>Database governed by D grade products</a:t>
            </a:r>
          </a:p>
          <a:p>
            <a:pPr marL="285750" indent="-285750">
              <a:buFont typeface="Wingdings"/>
              <a:buChar char="Ø"/>
            </a:pPr>
            <a:r>
              <a:rPr lang="en-US" dirty="0" err="1"/>
              <a:t>Nutriscore</a:t>
            </a:r>
            <a:r>
              <a:rPr lang="en-US" dirty="0"/>
              <a:t> in range with </a:t>
            </a:r>
            <a:r>
              <a:rPr lang="en-US" dirty="0" err="1"/>
              <a:t>NutriGrade</a:t>
            </a:r>
            <a:endParaRPr lang="en-US" dirty="0"/>
          </a:p>
          <a:p>
            <a:pPr algn="l"/>
            <a:endParaRPr lang="en-US" dirty="0"/>
          </a:p>
        </p:txBody>
      </p:sp>
      <p:pic>
        <p:nvPicPr>
          <p:cNvPr id="43" name="Picture 43">
            <a:extLst>
              <a:ext uri="{FF2B5EF4-FFF2-40B4-BE49-F238E27FC236}">
                <a16:creationId xmlns:a16="http://schemas.microsoft.com/office/drawing/2014/main" id="{97EA6E85-D222-4899-B72D-835A63922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04" t="26015" r="27595" b="23158"/>
          <a:stretch/>
        </p:blipFill>
        <p:spPr>
          <a:xfrm>
            <a:off x="258234" y="1752599"/>
            <a:ext cx="8758884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61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52530"/>
          </a:xfrm>
        </p:spPr>
        <p:txBody>
          <a:bodyPr/>
          <a:lstStyle/>
          <a:p>
            <a:r>
              <a:rPr lang="en-GB" b="1"/>
              <a:t>Products Categories Overview</a:t>
            </a:r>
          </a:p>
        </p:txBody>
      </p:sp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52FCCED-3F04-43C1-8206-49C22D9E5D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01" t="30769" r="44742" b="12821"/>
          <a:stretch/>
        </p:blipFill>
        <p:spPr>
          <a:xfrm>
            <a:off x="167667" y="1496774"/>
            <a:ext cx="5376723" cy="35151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042BAF-5506-4066-9702-4D5B44E5F51F}"/>
              </a:ext>
            </a:extLst>
          </p:cNvPr>
          <p:cNvSpPr txBox="1"/>
          <p:nvPr/>
        </p:nvSpPr>
        <p:spPr>
          <a:xfrm>
            <a:off x="561278" y="5123985"/>
            <a:ext cx="5531004" cy="18937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sz="1600" dirty="0"/>
              <a:t>Products are classified into 10 main categories PNNS 1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sz="1600" dirty="0"/>
              <a:t>Most products are Sugary snacks or Fish Meat Eggs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sz="1600" dirty="0"/>
              <a:t>Each PNNS 1 category is divided into some of the 39 subcategories from PNNS 2</a:t>
            </a:r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084EB6-2B73-429B-BBD6-FB09E1FE1601}"/>
              </a:ext>
            </a:extLst>
          </p:cNvPr>
          <p:cNvSpPr txBox="1"/>
          <p:nvPr/>
        </p:nvSpPr>
        <p:spPr>
          <a:xfrm>
            <a:off x="7729421" y="1484738"/>
            <a:ext cx="98688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/>
              <a:t>PNNS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A64685-ABE6-4CAC-B869-AE21197896C9}"/>
              </a:ext>
            </a:extLst>
          </p:cNvPr>
          <p:cNvSpPr txBox="1"/>
          <p:nvPr/>
        </p:nvSpPr>
        <p:spPr>
          <a:xfrm>
            <a:off x="7362152" y="6134565"/>
            <a:ext cx="289932" cy="5770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50" b="1" dirty="0"/>
              <a:t>.</a:t>
            </a:r>
          </a:p>
          <a:p>
            <a:r>
              <a:rPr lang="en-US" sz="1050" b="1" dirty="0"/>
              <a:t>.</a:t>
            </a:r>
          </a:p>
          <a:p>
            <a:r>
              <a:rPr lang="en-US" sz="1050" b="1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B3DF50-72DE-418B-9F1D-F3E6953CCDD8}"/>
              </a:ext>
            </a:extLst>
          </p:cNvPr>
          <p:cNvSpPr txBox="1"/>
          <p:nvPr/>
        </p:nvSpPr>
        <p:spPr>
          <a:xfrm>
            <a:off x="8941478" y="3500575"/>
            <a:ext cx="187898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39 subcategories PNNS 2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F68115C-C174-456B-9FC5-8511E083E0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214" t="21825" r="38071" b="13651"/>
          <a:stretch/>
        </p:blipFill>
        <p:spPr>
          <a:xfrm>
            <a:off x="6697221" y="1749712"/>
            <a:ext cx="2281645" cy="442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95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2AF71-C5B3-4A9A-8E49-9F3CC1B1F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32539"/>
          </a:xfrm>
        </p:spPr>
        <p:txBody>
          <a:bodyPr/>
          <a:lstStyle/>
          <a:p>
            <a:r>
              <a:rPr lang="en-US" b="1" dirty="0"/>
              <a:t>Nutrients distribution overview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647F2962-DBAA-4B2D-9CAF-F4033429636F}"/>
              </a:ext>
            </a:extLst>
          </p:cNvPr>
          <p:cNvGrpSpPr/>
          <p:nvPr/>
        </p:nvGrpSpPr>
        <p:grpSpPr>
          <a:xfrm>
            <a:off x="677334" y="1420638"/>
            <a:ext cx="6645105" cy="3551339"/>
            <a:chOff x="677334" y="1695847"/>
            <a:chExt cx="6645105" cy="3551339"/>
          </a:xfrm>
        </p:grpSpPr>
        <p:pic>
          <p:nvPicPr>
            <p:cNvPr id="6" name="Picture 6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21B22726-8BDD-419E-B579-3155032802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913" t="38658" r="48868" b="24000"/>
            <a:stretch/>
          </p:blipFill>
          <p:spPr>
            <a:xfrm>
              <a:off x="677334" y="2078188"/>
              <a:ext cx="6645105" cy="3168998"/>
            </a:xfrm>
            <a:prstGeom prst="rect">
              <a:avLst/>
            </a:prstGeom>
          </p:spPr>
        </p:pic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1B9462A7-6B1B-4244-8125-D4785EC6C9BE}"/>
                </a:ext>
              </a:extLst>
            </p:cNvPr>
            <p:cNvSpPr/>
            <p:nvPr/>
          </p:nvSpPr>
          <p:spPr>
            <a:xfrm rot="16200000">
              <a:off x="1007616" y="2632229"/>
              <a:ext cx="1029810" cy="3639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5E9B88B-6275-4043-AF34-168371CB8B5A}"/>
                </a:ext>
              </a:extLst>
            </p:cNvPr>
            <p:cNvSpPr/>
            <p:nvPr/>
          </p:nvSpPr>
          <p:spPr>
            <a:xfrm rot="16200000">
              <a:off x="3552426" y="3245897"/>
              <a:ext cx="2057400" cy="3639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038321AD-006B-4B42-ACE0-1034FE4EA029}"/>
                </a:ext>
              </a:extLst>
            </p:cNvPr>
            <p:cNvSpPr/>
            <p:nvPr/>
          </p:nvSpPr>
          <p:spPr>
            <a:xfrm rot="16200000">
              <a:off x="3136209" y="2799009"/>
              <a:ext cx="1363370" cy="3639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588AC12D-820F-4D58-83AE-7FCA5B06EC09}"/>
                </a:ext>
              </a:extLst>
            </p:cNvPr>
            <p:cNvSpPr/>
            <p:nvPr/>
          </p:nvSpPr>
          <p:spPr>
            <a:xfrm rot="16200000">
              <a:off x="4576439" y="2885242"/>
              <a:ext cx="1535837" cy="3639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E94B3E3A-6F56-4FCF-BF1E-C963D0ACB3C6}"/>
                </a:ext>
              </a:extLst>
            </p:cNvPr>
            <p:cNvSpPr/>
            <p:nvPr/>
          </p:nvSpPr>
          <p:spPr>
            <a:xfrm rot="16200000">
              <a:off x="1871924" y="3660835"/>
              <a:ext cx="827655" cy="3639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2F3B0C2B-42BB-4A2F-A3B4-87678C559284}"/>
                </a:ext>
              </a:extLst>
            </p:cNvPr>
            <p:cNvSpPr/>
            <p:nvPr/>
          </p:nvSpPr>
          <p:spPr>
            <a:xfrm rot="16200000">
              <a:off x="6363810" y="3995600"/>
              <a:ext cx="1029810" cy="3639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6483763A-4C3A-48CA-A82B-8F15C02A9DF8}"/>
                </a:ext>
              </a:extLst>
            </p:cNvPr>
            <p:cNvSpPr/>
            <p:nvPr/>
          </p:nvSpPr>
          <p:spPr>
            <a:xfrm rot="16200000">
              <a:off x="5086040" y="3233320"/>
              <a:ext cx="2082555" cy="3639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15AADF33-E384-4F89-8C9B-B9D06ECFC317}"/>
                </a:ext>
              </a:extLst>
            </p:cNvPr>
            <p:cNvSpPr txBox="1"/>
            <p:nvPr/>
          </p:nvSpPr>
          <p:spPr>
            <a:xfrm rot="18933630">
              <a:off x="1244734" y="1695847"/>
              <a:ext cx="6190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Oil</a:t>
              </a:r>
            </a:p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Butter</a:t>
              </a:r>
              <a:endPara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94F5DD07-3DA1-4566-B8C4-4CC86B2861C9}"/>
                </a:ext>
              </a:extLst>
            </p:cNvPr>
            <p:cNvSpPr txBox="1"/>
            <p:nvPr/>
          </p:nvSpPr>
          <p:spPr>
            <a:xfrm rot="18933630">
              <a:off x="5278883" y="2009029"/>
              <a:ext cx="104227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Powder</a:t>
              </a:r>
            </a:p>
            <a:p>
              <a:pPr algn="ctr"/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Protein shake</a:t>
              </a:r>
              <a:endParaRPr lang="fr-FR" sz="11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endParaRP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C94DF63B-C0F0-4278-9BD1-73B671751560}"/>
                </a:ext>
              </a:extLst>
            </p:cNvPr>
            <p:cNvSpPr txBox="1"/>
            <p:nvPr/>
          </p:nvSpPr>
          <p:spPr>
            <a:xfrm rot="18933630">
              <a:off x="2909574" y="2376748"/>
              <a:ext cx="816249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Chocolate</a:t>
              </a:r>
            </a:p>
            <a:p>
              <a:pPr algn="ctr"/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Sugar</a:t>
              </a:r>
            </a:p>
            <a:p>
              <a:pPr algn="ctr"/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Jam</a:t>
              </a:r>
              <a:endParaRPr lang="fr-FR" sz="11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ED9E2AE2-AD5C-4BD0-8C9C-EF57564DD401}"/>
                </a:ext>
              </a:extLst>
            </p:cNvPr>
            <p:cNvSpPr txBox="1"/>
            <p:nvPr/>
          </p:nvSpPr>
          <p:spPr>
            <a:xfrm rot="18933630">
              <a:off x="2000053" y="2719979"/>
              <a:ext cx="8723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Chocolate</a:t>
              </a:r>
            </a:p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Foie gras</a:t>
              </a:r>
            </a:p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Cheese</a:t>
              </a:r>
              <a:endPara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endParaRP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C436E000-C33A-4B67-B73E-3010DEE6C19B}"/>
                </a:ext>
              </a:extLst>
            </p:cNvPr>
            <p:cNvSpPr txBox="1"/>
            <p:nvPr/>
          </p:nvSpPr>
          <p:spPr>
            <a:xfrm rot="18933630">
              <a:off x="6168848" y="2361062"/>
              <a:ext cx="9316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Salt</a:t>
              </a:r>
            </a:p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Stock cube</a:t>
              </a:r>
            </a:p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Soja sauce</a:t>
              </a:r>
              <a:endPara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endParaRP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C46D3E5F-0FFC-451D-B3C1-27802713FE57}"/>
                </a:ext>
              </a:extLst>
            </p:cNvPr>
            <p:cNvSpPr txBox="1"/>
            <p:nvPr/>
          </p:nvSpPr>
          <p:spPr>
            <a:xfrm rot="18933630">
              <a:off x="3821893" y="3419295"/>
              <a:ext cx="7088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Organic</a:t>
              </a:r>
            </a:p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Peas</a:t>
              </a:r>
              <a:endPara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endParaRPr>
            </a:p>
          </p:txBody>
        </p:sp>
      </p:grpSp>
      <p:sp>
        <p:nvSpPr>
          <p:cNvPr id="20" name="ZoneTexte 19">
            <a:extLst>
              <a:ext uri="{FF2B5EF4-FFF2-40B4-BE49-F238E27FC236}">
                <a16:creationId xmlns:a16="http://schemas.microsoft.com/office/drawing/2014/main" id="{2A6EFADB-86B8-4D59-A1F0-97B7933A238D}"/>
              </a:ext>
            </a:extLst>
          </p:cNvPr>
          <p:cNvSpPr txBox="1"/>
          <p:nvPr/>
        </p:nvSpPr>
        <p:spPr>
          <a:xfrm>
            <a:off x="7718969" y="1535985"/>
            <a:ext cx="2653290" cy="4611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Over 265k products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Focus on 8 nutrients:</a:t>
            </a:r>
          </a:p>
          <a:p>
            <a:pPr marL="742950" lvl="1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Fat</a:t>
            </a:r>
          </a:p>
          <a:p>
            <a:pPr marL="742950" lvl="1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Saturated fat</a:t>
            </a:r>
          </a:p>
          <a:p>
            <a:pPr marL="742950" lvl="1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Carbohydrates</a:t>
            </a:r>
          </a:p>
          <a:p>
            <a:pPr marL="742950" lvl="1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Sugars</a:t>
            </a:r>
          </a:p>
          <a:p>
            <a:pPr marL="742950" lvl="1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Fiber</a:t>
            </a:r>
          </a:p>
          <a:p>
            <a:pPr marL="742950" lvl="1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Proteins</a:t>
            </a:r>
          </a:p>
          <a:p>
            <a:pPr marL="742950" lvl="1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Salt</a:t>
            </a:r>
          </a:p>
          <a:p>
            <a:pPr marL="742950" lvl="1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Sodium</a:t>
            </a:r>
          </a:p>
          <a:p>
            <a:pPr marL="742950" lvl="1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+ energy</a:t>
            </a:r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CEA6E86-637C-45C2-8F6E-14A36E8DD003}"/>
              </a:ext>
            </a:extLst>
          </p:cNvPr>
          <p:cNvSpPr txBox="1"/>
          <p:nvPr/>
        </p:nvSpPr>
        <p:spPr>
          <a:xfrm>
            <a:off x="1186150" y="5060899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&gt;60</a:t>
            </a:r>
          </a:p>
          <a:p>
            <a:pPr algn="ctr"/>
            <a:r>
              <a:rPr lang="en-US" sz="1200" dirty="0"/>
              <a:t>3,000</a:t>
            </a:r>
            <a:endParaRPr lang="fr-FR" sz="120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771A267-F6D9-4DE8-8549-38B1DBBD78C1}"/>
              </a:ext>
            </a:extLst>
          </p:cNvPr>
          <p:cNvSpPr txBox="1"/>
          <p:nvPr/>
        </p:nvSpPr>
        <p:spPr>
          <a:xfrm>
            <a:off x="2005065" y="5062292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&gt;20</a:t>
            </a:r>
          </a:p>
          <a:p>
            <a:pPr algn="ctr"/>
            <a:r>
              <a:rPr lang="en-US" sz="1200" dirty="0"/>
              <a:t>7,000</a:t>
            </a:r>
            <a:endParaRPr lang="fr-FR" sz="1200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0DB2EF3-3F0E-47FB-96FA-812A0146D96B}"/>
              </a:ext>
            </a:extLst>
          </p:cNvPr>
          <p:cNvSpPr txBox="1"/>
          <p:nvPr/>
        </p:nvSpPr>
        <p:spPr>
          <a:xfrm>
            <a:off x="3535824" y="5060899"/>
            <a:ext cx="641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&gt;50</a:t>
            </a:r>
          </a:p>
          <a:p>
            <a:pPr algn="ctr"/>
            <a:r>
              <a:rPr lang="en-US" sz="1200" dirty="0"/>
              <a:t>19,000</a:t>
            </a:r>
            <a:endParaRPr lang="fr-FR" sz="12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8825070C-0958-4BB3-8634-AF201DA729B4}"/>
              </a:ext>
            </a:extLst>
          </p:cNvPr>
          <p:cNvSpPr txBox="1"/>
          <p:nvPr/>
        </p:nvSpPr>
        <p:spPr>
          <a:xfrm>
            <a:off x="5144054" y="5060899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&gt;35</a:t>
            </a:r>
          </a:p>
          <a:p>
            <a:pPr algn="ctr"/>
            <a:r>
              <a:rPr lang="en-US" sz="1200" dirty="0"/>
              <a:t>2,300</a:t>
            </a:r>
            <a:endParaRPr lang="fr-FR" sz="1200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67DD803-4ABB-4D40-B8C7-9A06D325B210}"/>
              </a:ext>
            </a:extLst>
          </p:cNvPr>
          <p:cNvSpPr txBox="1"/>
          <p:nvPr/>
        </p:nvSpPr>
        <p:spPr>
          <a:xfrm>
            <a:off x="5846007" y="5060899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&gt;5</a:t>
            </a:r>
          </a:p>
          <a:p>
            <a:pPr algn="ctr"/>
            <a:r>
              <a:rPr lang="en-US" sz="1200" dirty="0"/>
              <a:t>7,000</a:t>
            </a:r>
            <a:endParaRPr lang="fr-FR" sz="1200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924E81E-6A46-4A07-B16E-B1E011FD7C96}"/>
              </a:ext>
            </a:extLst>
          </p:cNvPr>
          <p:cNvSpPr txBox="1"/>
          <p:nvPr/>
        </p:nvSpPr>
        <p:spPr>
          <a:xfrm>
            <a:off x="4354739" y="5060899"/>
            <a:ext cx="641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&gt;5</a:t>
            </a:r>
          </a:p>
          <a:p>
            <a:pPr algn="ctr"/>
            <a:r>
              <a:rPr lang="en-US" sz="1200" dirty="0"/>
              <a:t>18,000</a:t>
            </a:r>
            <a:endParaRPr lang="fr-FR" sz="1200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8B1E7E3-0917-4B94-8DD0-88BE9E64EE47}"/>
              </a:ext>
            </a:extLst>
          </p:cNvPr>
          <p:cNvSpPr txBox="1"/>
          <p:nvPr/>
        </p:nvSpPr>
        <p:spPr>
          <a:xfrm>
            <a:off x="267538" y="5060899"/>
            <a:ext cx="840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u="sng" dirty="0"/>
              <a:t>Outliers:</a:t>
            </a:r>
          </a:p>
          <a:p>
            <a:pPr algn="ctr"/>
            <a:r>
              <a:rPr lang="en-US" sz="1200" u="sng" dirty="0"/>
              <a:t>Numbers:</a:t>
            </a:r>
            <a:endParaRPr lang="fr-FR" sz="1200" u="sng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BD545AB6-B733-4681-8726-F2ABF617E27B}"/>
              </a:ext>
            </a:extLst>
          </p:cNvPr>
          <p:cNvSpPr txBox="1"/>
          <p:nvPr/>
        </p:nvSpPr>
        <p:spPr>
          <a:xfrm>
            <a:off x="1095123" y="5602115"/>
            <a:ext cx="9892452" cy="872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Outliers represent a small fraction of the number of products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products</a:t>
            </a:r>
            <a:r>
              <a:rPr lang="fr-FR" dirty="0"/>
              <a:t> are </a:t>
            </a:r>
            <a:r>
              <a:rPr lang="fr-FR" dirty="0" err="1"/>
              <a:t>true</a:t>
            </a:r>
            <a:r>
              <a:rPr lang="fr-FR" dirty="0"/>
              <a:t> </a:t>
            </a:r>
            <a:r>
              <a:rPr lang="en-US" noProof="1"/>
              <a:t>outliers</a:t>
            </a:r>
            <a:r>
              <a:rPr lang="fr-FR" dirty="0"/>
              <a:t> observations (</a:t>
            </a:r>
            <a:r>
              <a:rPr lang="fr-FR" dirty="0" err="1"/>
              <a:t>sugar</a:t>
            </a:r>
            <a:r>
              <a:rPr lang="fr-FR" dirty="0"/>
              <a:t>=100, </a:t>
            </a:r>
            <a:r>
              <a:rPr lang="fr-FR" dirty="0" err="1"/>
              <a:t>salt</a:t>
            </a:r>
            <a:r>
              <a:rPr lang="fr-FR" dirty="0"/>
              <a:t>=100…), </a:t>
            </a:r>
            <a:r>
              <a:rPr lang="fr-FR" dirty="0" err="1"/>
              <a:t>some</a:t>
            </a:r>
            <a:r>
              <a:rPr lang="fr-FR" dirty="0"/>
              <a:t> are input </a:t>
            </a:r>
            <a:r>
              <a:rPr lang="fr-FR" dirty="0" err="1"/>
              <a:t>errors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8317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7157"/>
          </a:xfrm>
        </p:spPr>
        <p:txBody>
          <a:bodyPr/>
          <a:lstStyle/>
          <a:p>
            <a:r>
              <a:rPr lang="en-GB" b="1" dirty="0"/>
              <a:t>Examples of erroneous data</a:t>
            </a:r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E1F5896B-7D57-4991-8246-4670595C61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11868"/>
              </p:ext>
            </p:extLst>
          </p:nvPr>
        </p:nvGraphicFramePr>
        <p:xfrm>
          <a:off x="433375" y="1862532"/>
          <a:ext cx="10940309" cy="30284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1309256945"/>
                    </a:ext>
                  </a:extLst>
                </a:gridCol>
                <a:gridCol w="1025906">
                  <a:extLst>
                    <a:ext uri="{9D8B030D-6E8A-4147-A177-3AD203B41FA5}">
                      <a16:colId xmlns:a16="http://schemas.microsoft.com/office/drawing/2014/main" val="1579090539"/>
                    </a:ext>
                  </a:extLst>
                </a:gridCol>
                <a:gridCol w="733425">
                  <a:extLst>
                    <a:ext uri="{9D8B030D-6E8A-4147-A177-3AD203B41FA5}">
                      <a16:colId xmlns:a16="http://schemas.microsoft.com/office/drawing/2014/main" val="437903363"/>
                    </a:ext>
                  </a:extLst>
                </a:gridCol>
                <a:gridCol w="344487">
                  <a:extLst>
                    <a:ext uri="{9D8B030D-6E8A-4147-A177-3AD203B41FA5}">
                      <a16:colId xmlns:a16="http://schemas.microsoft.com/office/drawing/2014/main" val="2179833530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1433066117"/>
                    </a:ext>
                  </a:extLst>
                </a:gridCol>
                <a:gridCol w="1433513">
                  <a:extLst>
                    <a:ext uri="{9D8B030D-6E8A-4147-A177-3AD203B41FA5}">
                      <a16:colId xmlns:a16="http://schemas.microsoft.com/office/drawing/2014/main" val="1312501028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274447789"/>
                    </a:ext>
                  </a:extLst>
                </a:gridCol>
                <a:gridCol w="1386650">
                  <a:extLst>
                    <a:ext uri="{9D8B030D-6E8A-4147-A177-3AD203B41FA5}">
                      <a16:colId xmlns:a16="http://schemas.microsoft.com/office/drawing/2014/main" val="371691969"/>
                    </a:ext>
                  </a:extLst>
                </a:gridCol>
                <a:gridCol w="868363">
                  <a:extLst>
                    <a:ext uri="{9D8B030D-6E8A-4147-A177-3AD203B41FA5}">
                      <a16:colId xmlns:a16="http://schemas.microsoft.com/office/drawing/2014/main" val="3994093899"/>
                    </a:ext>
                  </a:extLst>
                </a:gridCol>
                <a:gridCol w="417513">
                  <a:extLst>
                    <a:ext uri="{9D8B030D-6E8A-4147-A177-3AD203B41FA5}">
                      <a16:colId xmlns:a16="http://schemas.microsoft.com/office/drawing/2014/main" val="1561426884"/>
                    </a:ext>
                  </a:extLst>
                </a:gridCol>
                <a:gridCol w="1415752">
                  <a:extLst>
                    <a:ext uri="{9D8B030D-6E8A-4147-A177-3AD203B41FA5}">
                      <a16:colId xmlns:a16="http://schemas.microsoft.com/office/drawing/2014/main" val="3921655695"/>
                    </a:ext>
                  </a:extLst>
                </a:gridCol>
              </a:tblGrid>
              <a:tr h="384997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/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0" algn="ctr" defTabSz="457200" rtl="0" eaLnBrk="1" fontAlgn="b" latinLnBrk="0" hangingPunct="1"/>
                      <a:r>
                        <a:rPr lang="en-US" sz="1600" b="1" kern="12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Product</a:t>
                      </a:r>
                      <a:endParaRPr lang="fr-FR" sz="1600" b="1" kern="12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/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0" algn="ctr" defTabSz="457200" rtl="0" eaLnBrk="1" fontAlgn="b" latinLnBrk="0" hangingPunct="1"/>
                      <a:r>
                        <a:rPr lang="en-US" sz="1600" b="1" kern="12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Brands</a:t>
                      </a:r>
                      <a:endParaRPr lang="fr-FR" sz="1600" b="1" kern="12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/>
                      <a:r>
                        <a:rPr lang="fr-FR" sz="16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energy</a:t>
                      </a:r>
                      <a:endParaRPr lang="fr-FR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/>
                      <a:r>
                        <a:rPr lang="fr-FR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fat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/>
                      <a:r>
                        <a:rPr lang="fr-FR" sz="16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saturated</a:t>
                      </a:r>
                      <a:r>
                        <a:rPr lang="fr-FR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-fat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/>
                      <a:r>
                        <a:rPr lang="fr-FR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carbohydrates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/>
                      <a:r>
                        <a:rPr lang="fr-FR" sz="16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sugars</a:t>
                      </a:r>
                      <a:endParaRPr lang="fr-FR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/>
                      <a:r>
                        <a:rPr lang="fr-FR" sz="16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fiber</a:t>
                      </a:r>
                      <a:endParaRPr lang="fr-FR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/>
                      <a:r>
                        <a:rPr lang="fr-FR" sz="16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proteins</a:t>
                      </a:r>
                      <a:endParaRPr lang="fr-FR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/>
                      <a:r>
                        <a:rPr lang="fr-FR" sz="16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salt</a:t>
                      </a:r>
                      <a:endParaRPr lang="fr-FR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  <a:p>
                      <a:pPr marL="0" lvl="0" algn="ctr" defTabSz="457200" rtl="0" eaLnBrk="1" fontAlgn="b" latinLnBrk="0" hangingPunct="1"/>
                      <a:r>
                        <a:rPr lang="en-US" sz="1600" b="1" kern="12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Actual value</a:t>
                      </a:r>
                      <a:endParaRPr lang="fr-FR" sz="1600" b="1" kern="12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159372"/>
                  </a:ext>
                </a:extLst>
              </a:tr>
              <a:tr h="384997"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457200" rtl="0" eaLnBrk="1" fontAlgn="b" latinLnBrk="0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Boudins blanc </a:t>
                      </a:r>
                      <a:endParaRPr lang="fr-F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457200" rtl="0" eaLnBrk="1" fontAlgn="b" latinLnBrk="0" hangingPunct="1"/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Maitre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Coq</a:t>
                      </a:r>
                      <a:endParaRPr lang="fr-F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fr-FR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3690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457200" rtl="0" eaLnBrk="1" fontAlgn="b" latinLnBrk="0" hangingPunct="1"/>
                      <a:r>
                        <a:rPr lang="en-US" sz="1400" b="1" i="0" u="none" strike="noStrike" kern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882</a:t>
                      </a:r>
                      <a:endParaRPr lang="fr-FR" sz="1400" b="1" i="0" u="none" strike="noStrike" kern="12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395411"/>
                  </a:ext>
                </a:extLst>
              </a:tr>
              <a:tr h="384997"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Pistaches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457200" rtl="0" eaLnBrk="1" fontAlgn="b" latinLnBrk="0" hangingPunct="1"/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grillees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a sec</a:t>
                      </a:r>
                      <a:endParaRPr lang="fr-F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457200" rtl="0" eaLnBrk="1" fontAlgn="b" latinLnBrk="0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Rochambeau</a:t>
                      </a:r>
                      <a:endParaRPr lang="fr-F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endParaRPr lang="en-US" sz="1400" b="1" i="0" u="none" strike="noStrike" kern="12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457200" rtl="0" eaLnBrk="1" fontAlgn="b" latinLnBrk="0" hangingPunct="1"/>
                      <a:r>
                        <a:rPr lang="fr-FR" sz="1400" b="1" i="0" u="none" strike="noStrike" kern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474212"/>
                  </a:ext>
                </a:extLst>
              </a:tr>
              <a:tr h="384997"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457200" rtl="0" eaLnBrk="1" fontAlgn="b" latinLnBrk="0" hangingPunct="1"/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Sauge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des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alpes</a:t>
                      </a:r>
                      <a:endParaRPr lang="fr-F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457200" rtl="0" eaLnBrk="1" fontAlgn="b" latinLnBrk="0" hangingPunct="1"/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Ricola</a:t>
                      </a:r>
                      <a:endParaRPr lang="fr-F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96 </a:t>
                      </a:r>
                    </a:p>
                    <a:p>
                      <a:pPr algn="ctr" fontAlgn="b"/>
                      <a:r>
                        <a:rPr lang="fr-FR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(value for polyols)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endParaRPr lang="en-US" sz="1400" b="1" i="0" u="none" strike="noStrike" kern="12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457200" rtl="0" eaLnBrk="1" fontAlgn="b" latinLnBrk="0" hangingPunct="1"/>
                      <a:r>
                        <a:rPr lang="en-US" sz="1400" b="1" i="0" u="none" strike="noStrike" kern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 </a:t>
                      </a:r>
                      <a:endParaRPr lang="fr-FR" sz="1400" b="1" i="0" u="none" strike="noStrike" kern="12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287178"/>
                  </a:ext>
                </a:extLst>
              </a:tr>
              <a:tr h="384997"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457200" rtl="0" eaLnBrk="1" fontAlgn="b" latinLnBrk="0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Cream crackers</a:t>
                      </a:r>
                      <a:endParaRPr lang="fr-F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457200" rtl="0" eaLnBrk="1" fontAlgn="b" latinLnBrk="0" hangingPunct="1"/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Morrissons</a:t>
                      </a:r>
                      <a:endParaRPr lang="fr-F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457200" rtl="0" eaLnBrk="1" fontAlgn="b" latinLnBrk="0" hangingPunct="1"/>
                      <a:r>
                        <a:rPr lang="en-US" sz="1400" b="1" i="0" u="none" strike="noStrike" kern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9.7</a:t>
                      </a:r>
                      <a:endParaRPr lang="fr-FR" sz="1400" b="1" i="0" u="none" strike="noStrike" kern="12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2384551"/>
                  </a:ext>
                </a:extLst>
              </a:tr>
              <a:tr h="376661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Californian </a:t>
                      </a:r>
                      <a:r>
                        <a:rPr lang="fr-F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almonds</a:t>
                      </a:r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Happy </a:t>
                      </a:r>
                      <a:r>
                        <a:rPr lang="fr-F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Belly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fr-FR" sz="14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57784383"/>
                  </a:ext>
                </a:extLst>
              </a:tr>
            </a:tbl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709F85B7-D51F-4B32-BFA3-519053552EC2}"/>
              </a:ext>
            </a:extLst>
          </p:cNvPr>
          <p:cNvSpPr txBox="1"/>
          <p:nvPr/>
        </p:nvSpPr>
        <p:spPr>
          <a:xfrm>
            <a:off x="1137188" y="5325070"/>
            <a:ext cx="39581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Typo errors by users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Values input by mistake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Mix of true values and error input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We decided to keep them for now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4336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8287"/>
          </a:xfrm>
        </p:spPr>
        <p:txBody>
          <a:bodyPr/>
          <a:lstStyle/>
          <a:p>
            <a:r>
              <a:rPr lang="en-GB" b="1"/>
              <a:t>Correlation Matrix </a:t>
            </a:r>
            <a:r>
              <a:rPr lang="en-GB" b="1" err="1"/>
              <a:t>Heatmap</a:t>
            </a:r>
            <a:endParaRPr lang="en-GB" b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41431" y="1648891"/>
            <a:ext cx="4644648" cy="48013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Perfect positive correlation 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            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Salt &amp; sodium</a:t>
            </a:r>
          </a:p>
          <a:p>
            <a:endParaRPr lang="en-GB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Strong positive correlation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    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Energy, fat and saturated fat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Relatively strong positive correlation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        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Carbohydrates &amp; sugars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Medium positive correlation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         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Carbohydrates &amp; </a:t>
            </a:r>
            <a:r>
              <a:rPr lang="en-GB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fibers</a:t>
            </a:r>
            <a:endParaRPr lang="en-GB" b="1" dirty="0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Weak positive correlation 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        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Proteins &amp; salt/sodium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correlation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             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Sugars &amp; </a:t>
            </a:r>
            <a:r>
              <a:rPr lang="en-GB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fibers</a:t>
            </a:r>
            <a:endParaRPr lang="en-GB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3872631-F1CD-4930-9725-51896CDF2F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32" t="35209" r="56618" b="20098"/>
          <a:stretch/>
        </p:blipFill>
        <p:spPr>
          <a:xfrm>
            <a:off x="397771" y="1882200"/>
            <a:ext cx="5297596" cy="367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336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 33">
            <a:extLst>
              <a:ext uri="{FF2B5EF4-FFF2-40B4-BE49-F238E27FC236}">
                <a16:creationId xmlns:a16="http://schemas.microsoft.com/office/drawing/2014/main" id="{115CE2BA-D6CC-4B04-AA9B-058B817EEC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843" t="33395" r="15377" b="58149"/>
          <a:stretch/>
        </p:blipFill>
        <p:spPr>
          <a:xfrm>
            <a:off x="4788832" y="2171645"/>
            <a:ext cx="1205476" cy="1199521"/>
          </a:xfrm>
          <a:prstGeom prst="rect">
            <a:avLst/>
          </a:prstGeom>
        </p:spPr>
      </p:pic>
      <p:grpSp>
        <p:nvGrpSpPr>
          <p:cNvPr id="32" name="Groupe 31">
            <a:extLst>
              <a:ext uri="{FF2B5EF4-FFF2-40B4-BE49-F238E27FC236}">
                <a16:creationId xmlns:a16="http://schemas.microsoft.com/office/drawing/2014/main" id="{7C75E48F-A390-49AA-A813-02D6870A0880}"/>
              </a:ext>
            </a:extLst>
          </p:cNvPr>
          <p:cNvGrpSpPr/>
          <p:nvPr/>
        </p:nvGrpSpPr>
        <p:grpSpPr>
          <a:xfrm>
            <a:off x="440289" y="876832"/>
            <a:ext cx="6210670" cy="5608621"/>
            <a:chOff x="384899" y="876833"/>
            <a:chExt cx="4192542" cy="4073719"/>
          </a:xfrm>
        </p:grpSpPr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25833845-30CC-42DD-AC85-018BDA090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687" t="49039" r="19896" b="8890"/>
            <a:stretch/>
          </p:blipFill>
          <p:spPr>
            <a:xfrm>
              <a:off x="384899" y="3308388"/>
              <a:ext cx="4192542" cy="1642164"/>
            </a:xfrm>
            <a:prstGeom prst="rect">
              <a:avLst/>
            </a:prstGeom>
          </p:spPr>
        </p:pic>
        <p:pic>
          <p:nvPicPr>
            <p:cNvPr id="29" name="Image 28">
              <a:extLst>
                <a:ext uri="{FF2B5EF4-FFF2-40B4-BE49-F238E27FC236}">
                  <a16:creationId xmlns:a16="http://schemas.microsoft.com/office/drawing/2014/main" id="{716BC95A-DD15-4A67-9877-28B4A9F491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88" t="26667" r="41717" b="8889"/>
            <a:stretch/>
          </p:blipFill>
          <p:spPr>
            <a:xfrm>
              <a:off x="448337" y="876833"/>
              <a:ext cx="2555370" cy="243155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4045"/>
          </a:xfrm>
        </p:spPr>
        <p:txBody>
          <a:bodyPr/>
          <a:lstStyle/>
          <a:p>
            <a:pPr algn="ctr"/>
            <a:r>
              <a:rPr lang="en-GB" b="1"/>
              <a:t>Multivariate Analysis</a:t>
            </a:r>
            <a:endParaRPr lang="en-GB"/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D93C2B43-8CBF-49F0-93D8-18BB0D5CB16E}"/>
              </a:ext>
            </a:extLst>
          </p:cNvPr>
          <p:cNvSpPr txBox="1"/>
          <p:nvPr/>
        </p:nvSpPr>
        <p:spPr>
          <a:xfrm>
            <a:off x="7498376" y="1313645"/>
            <a:ext cx="4644648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From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pairplot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few indications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Low fats &amp; </a:t>
            </a:r>
            <a:r>
              <a:rPr lang="en-GB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Fibers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correlate with </a:t>
            </a:r>
          </a:p>
          <a:p>
            <a:pPr lvl="1"/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Grade A </a:t>
            </a:r>
          </a:p>
          <a:p>
            <a:endParaRPr lang="en-GB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8C97C995-D743-428C-9B4C-6463A261BC73}"/>
              </a:ext>
            </a:extLst>
          </p:cNvPr>
          <p:cNvCxnSpPr>
            <a:cxnSpLocks/>
          </p:cNvCxnSpPr>
          <p:nvPr/>
        </p:nvCxnSpPr>
        <p:spPr>
          <a:xfrm>
            <a:off x="5720329" y="2991758"/>
            <a:ext cx="2370019" cy="17677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5">
            <a:extLst>
              <a:ext uri="{FF2B5EF4-FFF2-40B4-BE49-F238E27FC236}">
                <a16:creationId xmlns:a16="http://schemas.microsoft.com/office/drawing/2014/main" id="{8AC9F016-405E-4808-B699-54F2A954855A}"/>
              </a:ext>
            </a:extLst>
          </p:cNvPr>
          <p:cNvSpPr txBox="1"/>
          <p:nvPr/>
        </p:nvSpPr>
        <p:spPr>
          <a:xfrm>
            <a:off x="7505497" y="3836195"/>
            <a:ext cx="4644648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 Sugar correlate mostly with </a:t>
            </a:r>
          </a:p>
          <a:p>
            <a:pPr lvl="1"/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Grade D &amp;F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GB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GB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FA9DEAD-A408-4149-A126-AEFEB7743B9B}"/>
              </a:ext>
            </a:extLst>
          </p:cNvPr>
          <p:cNvSpPr/>
          <p:nvPr/>
        </p:nvSpPr>
        <p:spPr>
          <a:xfrm>
            <a:off x="629882" y="2800991"/>
            <a:ext cx="1562985" cy="7830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0BCAF137-855D-4CE8-9857-D4C29A3F8A6D}"/>
              </a:ext>
            </a:extLst>
          </p:cNvPr>
          <p:cNvSpPr/>
          <p:nvPr/>
        </p:nvSpPr>
        <p:spPr>
          <a:xfrm>
            <a:off x="534264" y="3450384"/>
            <a:ext cx="1798320" cy="783054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23A4F221-2E8D-4578-8654-65B7AE8CF6D5}"/>
              </a:ext>
            </a:extLst>
          </p:cNvPr>
          <p:cNvCxnSpPr>
            <a:cxnSpLocks/>
          </p:cNvCxnSpPr>
          <p:nvPr/>
        </p:nvCxnSpPr>
        <p:spPr>
          <a:xfrm>
            <a:off x="5728790" y="3144158"/>
            <a:ext cx="2361558" cy="177497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73218437-9C65-4C96-B106-F22EBEA5A582}"/>
              </a:ext>
            </a:extLst>
          </p:cNvPr>
          <p:cNvGrpSpPr/>
          <p:nvPr/>
        </p:nvGrpSpPr>
        <p:grpSpPr>
          <a:xfrm>
            <a:off x="8009907" y="2243268"/>
            <a:ext cx="2869100" cy="1495495"/>
            <a:chOff x="8009907" y="2243268"/>
            <a:chExt cx="2869100" cy="1495495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7E5D698D-BFAA-4DC0-A734-1CED77BFE7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209" t="31975" r="63333" b="55309"/>
            <a:stretch/>
          </p:blipFill>
          <p:spPr>
            <a:xfrm>
              <a:off x="8009907" y="2243268"/>
              <a:ext cx="2869100" cy="1246909"/>
            </a:xfrm>
            <a:prstGeom prst="rect">
              <a:avLst/>
            </a:prstGeom>
          </p:spPr>
        </p:pic>
        <p:pic>
          <p:nvPicPr>
            <p:cNvPr id="37" name="Image 36">
              <a:extLst>
                <a:ext uri="{FF2B5EF4-FFF2-40B4-BE49-F238E27FC236}">
                  <a16:creationId xmlns:a16="http://schemas.microsoft.com/office/drawing/2014/main" id="{E15C50B9-A235-4327-A5C2-4B8B33BBA1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2083" t="87555" r="63845" b="9535"/>
            <a:stretch/>
          </p:blipFill>
          <p:spPr>
            <a:xfrm>
              <a:off x="8314271" y="3444007"/>
              <a:ext cx="2523065" cy="294756"/>
            </a:xfrm>
            <a:prstGeom prst="rect">
              <a:avLst/>
            </a:prstGeom>
          </p:spPr>
        </p:pic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C9A97AC8-2CCE-43F9-B939-C663A48F53DD}"/>
              </a:ext>
            </a:extLst>
          </p:cNvPr>
          <p:cNvGrpSpPr/>
          <p:nvPr/>
        </p:nvGrpSpPr>
        <p:grpSpPr>
          <a:xfrm>
            <a:off x="8090348" y="4588702"/>
            <a:ext cx="2945428" cy="1519475"/>
            <a:chOff x="8090348" y="4588702"/>
            <a:chExt cx="2945428" cy="1519475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308AF3EA-6355-4BAE-A5F4-231D48757B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0209" t="51358" r="63576" b="35926"/>
            <a:stretch/>
          </p:blipFill>
          <p:spPr>
            <a:xfrm>
              <a:off x="8090348" y="4588702"/>
              <a:ext cx="2945428" cy="1299215"/>
            </a:xfrm>
            <a:prstGeom prst="rect">
              <a:avLst/>
            </a:prstGeom>
          </p:spPr>
        </p:pic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76D4ECC9-3F2B-4639-862E-9055D69A82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2295" t="87932" r="63607" b="9876"/>
            <a:stretch/>
          </p:blipFill>
          <p:spPr>
            <a:xfrm>
              <a:off x="8500460" y="5886431"/>
              <a:ext cx="2535316" cy="221746"/>
            </a:xfrm>
            <a:prstGeom prst="rect">
              <a:avLst/>
            </a:prstGeom>
          </p:spPr>
        </p:pic>
      </p:grp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375DAEF0-7038-4997-9A71-EF295ED350A9}"/>
              </a:ext>
            </a:extLst>
          </p:cNvPr>
          <p:cNvCxnSpPr>
            <a:cxnSpLocks/>
          </p:cNvCxnSpPr>
          <p:nvPr/>
        </p:nvCxnSpPr>
        <p:spPr>
          <a:xfrm>
            <a:off x="5823759" y="2487859"/>
            <a:ext cx="2266589" cy="2611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8222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1318"/>
          </a:xfrm>
        </p:spPr>
        <p:txBody>
          <a:bodyPr/>
          <a:lstStyle/>
          <a:p>
            <a:r>
              <a:rPr lang="en-GB" b="1" dirty="0"/>
              <a:t>Multivariate 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95658"/>
            <a:ext cx="9971616" cy="491879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Linear regression vs. Dummy regression (baseline)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Coefficient of determination: </a:t>
            </a:r>
            <a:r>
              <a:rPr lang="en-US" dirty="0"/>
              <a:t>how well the regression model fits the actual data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R2 = 0.65, scattered data between actual &amp; forecasts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7EBF021D-A416-4934-939D-0F329E4CA8A3}"/>
              </a:ext>
            </a:extLst>
          </p:cNvPr>
          <p:cNvGrpSpPr/>
          <p:nvPr/>
        </p:nvGrpSpPr>
        <p:grpSpPr>
          <a:xfrm>
            <a:off x="754602" y="2919108"/>
            <a:ext cx="7982062" cy="3662667"/>
            <a:chOff x="754602" y="2585733"/>
            <a:chExt cx="7982062" cy="3662667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4448E08E-F902-4649-A160-71D9E22658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505" t="52038" r="40947" b="11845"/>
            <a:stretch/>
          </p:blipFill>
          <p:spPr>
            <a:xfrm>
              <a:off x="754602" y="2585733"/>
              <a:ext cx="5868140" cy="3662667"/>
            </a:xfrm>
            <a:prstGeom prst="rect">
              <a:avLst/>
            </a:prstGeom>
          </p:spPr>
        </p:pic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9173C61F-D582-451E-A296-10F6A611F4CE}"/>
                </a:ext>
              </a:extLst>
            </p:cNvPr>
            <p:cNvCxnSpPr/>
            <p:nvPr/>
          </p:nvCxnSpPr>
          <p:spPr>
            <a:xfrm flipH="1">
              <a:off x="6365289" y="4225771"/>
              <a:ext cx="612560" cy="5149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453A8FAE-8242-4FD9-B8B7-81ED556FD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04071" y="3773010"/>
              <a:ext cx="1673778" cy="5518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C1CB72AE-CABE-4342-9139-35954248B950}"/>
                </a:ext>
              </a:extLst>
            </p:cNvPr>
            <p:cNvSpPr txBox="1"/>
            <p:nvPr/>
          </p:nvSpPr>
          <p:spPr>
            <a:xfrm>
              <a:off x="7032786" y="4018228"/>
              <a:ext cx="9476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Baseline</a:t>
              </a:r>
              <a:endParaRPr lang="fr-FR" sz="1600" dirty="0"/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F169A0C3-9C87-426F-811D-38BE75AC117B}"/>
                </a:ext>
              </a:extLst>
            </p:cNvPr>
            <p:cNvSpPr txBox="1"/>
            <p:nvPr/>
          </p:nvSpPr>
          <p:spPr>
            <a:xfrm>
              <a:off x="6977849" y="3535974"/>
              <a:ext cx="17588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Linear regression</a:t>
              </a:r>
              <a:endParaRPr lang="fr-FR" sz="1600" dirty="0"/>
            </a:p>
          </p:txBody>
        </p:sp>
      </p:grpSp>
      <p:pic>
        <p:nvPicPr>
          <p:cNvPr id="16" name="Image 15">
            <a:extLst>
              <a:ext uri="{FF2B5EF4-FFF2-40B4-BE49-F238E27FC236}">
                <a16:creationId xmlns:a16="http://schemas.microsoft.com/office/drawing/2014/main" id="{1775007F-B289-4953-B309-6416CE3606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28" t="53968" r="51770" b="31611"/>
          <a:stretch/>
        </p:blipFill>
        <p:spPr>
          <a:xfrm>
            <a:off x="7285447" y="4840397"/>
            <a:ext cx="3977109" cy="14798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29118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0FBF35-D4A2-48AF-9845-0E5D4AAA4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2950"/>
          </a:xfrm>
        </p:spPr>
        <p:txBody>
          <a:bodyPr/>
          <a:lstStyle/>
          <a:p>
            <a:r>
              <a:rPr lang="en-US" b="1" dirty="0"/>
              <a:t>Second regression: </a:t>
            </a:r>
            <a:r>
              <a:rPr lang="en-US" sz="3200" b="1" i="1" dirty="0"/>
              <a:t>One Hot Encoding</a:t>
            </a:r>
            <a:endParaRPr lang="fr-FR" b="1" i="1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56C7A7-6AAC-4E5F-8F5D-D0134425F41F}"/>
              </a:ext>
            </a:extLst>
          </p:cNvPr>
          <p:cNvSpPr txBox="1"/>
          <p:nvPr/>
        </p:nvSpPr>
        <p:spPr>
          <a:xfrm>
            <a:off x="677334" y="1589697"/>
            <a:ext cx="7587911" cy="1668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ANOVA performed showed PNNS groups have an impact on </a:t>
            </a:r>
            <a:r>
              <a:rPr lang="en-US" dirty="0" err="1"/>
              <a:t>Nutriscore</a:t>
            </a:r>
            <a:endParaRPr lang="en-US" dirty="0"/>
          </a:p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Incorporation of categorical values PNNS Group 1 &amp; 2 into regression</a:t>
            </a:r>
          </a:p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Improves the coefficient of determination to 0.83 </a:t>
            </a:r>
            <a:endParaRPr lang="fr-FR" dirty="0"/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5B25E8B4-6683-4814-99DF-F916E456202F}"/>
              </a:ext>
            </a:extLst>
          </p:cNvPr>
          <p:cNvGrpSpPr/>
          <p:nvPr/>
        </p:nvGrpSpPr>
        <p:grpSpPr>
          <a:xfrm>
            <a:off x="1081745" y="4175369"/>
            <a:ext cx="7387504" cy="1532224"/>
            <a:chOff x="1395012" y="4497102"/>
            <a:chExt cx="7387504" cy="1532224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9FE54833-89A5-4E2B-8F0B-4C0534A1D6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429" t="48508" r="35000" b="37270"/>
            <a:stretch/>
          </p:blipFill>
          <p:spPr>
            <a:xfrm>
              <a:off x="1395012" y="4497102"/>
              <a:ext cx="7387504" cy="1532223"/>
            </a:xfrm>
            <a:prstGeom prst="rect">
              <a:avLst/>
            </a:prstGeom>
          </p:spPr>
        </p:pic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DBB404E4-65D5-4505-9BE4-893B17EFB8ED}"/>
                </a:ext>
              </a:extLst>
            </p:cNvPr>
            <p:cNvCxnSpPr>
              <a:cxnSpLocks/>
            </p:cNvCxnSpPr>
            <p:nvPr/>
          </p:nvCxnSpPr>
          <p:spPr>
            <a:xfrm>
              <a:off x="8229149" y="6029325"/>
              <a:ext cx="553367" cy="1"/>
            </a:xfrm>
            <a:prstGeom prst="line">
              <a:avLst/>
            </a:prstGeom>
            <a:ln w="38100">
              <a:solidFill>
                <a:srgbClr val="C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1799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0C7A75-FCA9-42BD-9D1D-2690D121A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4850"/>
          </a:xfrm>
        </p:spPr>
        <p:txBody>
          <a:bodyPr/>
          <a:lstStyle/>
          <a:p>
            <a:r>
              <a:rPr lang="fr-FR" b="1" dirty="0" err="1"/>
              <a:t>Outliers</a:t>
            </a:r>
            <a:r>
              <a:rPr lang="fr-FR" b="1" dirty="0"/>
              <a:t> impact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72AF837-A77E-476A-BCE5-67A8CA5B4C64}"/>
              </a:ext>
            </a:extLst>
          </p:cNvPr>
          <p:cNvSpPr txBox="1"/>
          <p:nvPr/>
        </p:nvSpPr>
        <p:spPr>
          <a:xfrm>
            <a:off x="752475" y="1619250"/>
            <a:ext cx="7675756" cy="13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Scattered data due to outliers</a:t>
            </a:r>
          </a:p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Interquartile range method</a:t>
            </a:r>
          </a:p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Removal of all pure products &amp; true outliers (65k over 265k products)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732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94197"/>
          </a:xfrm>
        </p:spPr>
        <p:txBody>
          <a:bodyPr/>
          <a:lstStyle/>
          <a:p>
            <a:pPr algn="ctr"/>
            <a:r>
              <a:rPr lang="en-GB" b="1" dirty="0" err="1"/>
              <a:t>NutriSteph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169" y="1447919"/>
            <a:ext cx="9803098" cy="5405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400" dirty="0"/>
              <a:t>Application that returns the </a:t>
            </a:r>
            <a:r>
              <a:rPr lang="en-GB" sz="2400" dirty="0" err="1"/>
              <a:t>Nutriscore</a:t>
            </a:r>
            <a:r>
              <a:rPr lang="en-GB" sz="2400" dirty="0"/>
              <a:t> &amp; </a:t>
            </a:r>
            <a:r>
              <a:rPr lang="en-GB" sz="2400" dirty="0" err="1"/>
              <a:t>Nutrigrade</a:t>
            </a:r>
            <a:r>
              <a:rPr lang="en-GB" sz="2400" dirty="0"/>
              <a:t> of products</a:t>
            </a:r>
          </a:p>
          <a:p>
            <a:pPr marL="0" indent="0" algn="ctr">
              <a:buNone/>
            </a:pPr>
            <a:endParaRPr lang="en-GB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77334" y="1403797"/>
            <a:ext cx="8596668" cy="19234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b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29DF2F8-731B-49E5-AEB1-1DE5C6BF9310}"/>
              </a:ext>
            </a:extLst>
          </p:cNvPr>
          <p:cNvSpPr txBox="1">
            <a:spLocks/>
          </p:cNvSpPr>
          <p:nvPr/>
        </p:nvSpPr>
        <p:spPr>
          <a:xfrm>
            <a:off x="820209" y="2156391"/>
            <a:ext cx="8596668" cy="7941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b="1" dirty="0"/>
              <a:t>What’s new?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1D50681-5AA0-459A-9014-9C43350FD10F}"/>
              </a:ext>
            </a:extLst>
          </p:cNvPr>
          <p:cNvSpPr txBox="1">
            <a:spLocks/>
          </p:cNvSpPr>
          <p:nvPr/>
        </p:nvSpPr>
        <p:spPr>
          <a:xfrm>
            <a:off x="474169" y="3026868"/>
            <a:ext cx="10050956" cy="3545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No need for a food database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200" dirty="0"/>
              <a:t>Works for non-referenced products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200" dirty="0"/>
              <a:t>Works for any product across the globe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Just take a picture of the list of ingredients on the product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Integrated algorithm: Nutrients					</a:t>
            </a:r>
            <a:r>
              <a:rPr lang="en-GB" sz="2400" dirty="0" err="1"/>
              <a:t>Nutriscore</a:t>
            </a:r>
            <a:r>
              <a:rPr lang="en-GB" sz="2400" dirty="0"/>
              <a:t>/grade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Integrated dictionary/translator to grade any product in the world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Users language choice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400" dirty="0"/>
          </a:p>
          <a:p>
            <a:pPr>
              <a:buFont typeface="Wingdings" panose="05000000000000000000" pitchFamily="2" charset="2"/>
              <a:buChar char="Ø"/>
            </a:pPr>
            <a:endParaRPr lang="en-GB" sz="2400" dirty="0"/>
          </a:p>
          <a:p>
            <a:pPr algn="ctr">
              <a:buFont typeface="Wingdings" panose="05000000000000000000" pitchFamily="2" charset="2"/>
              <a:buChar char="Ø"/>
            </a:pPr>
            <a:endParaRPr lang="en-GB" sz="2400" dirty="0"/>
          </a:p>
        </p:txBody>
      </p:sp>
      <p:sp>
        <p:nvSpPr>
          <p:cNvPr id="9" name="Flèche : droite rayée 8">
            <a:extLst>
              <a:ext uri="{FF2B5EF4-FFF2-40B4-BE49-F238E27FC236}">
                <a16:creationId xmlns:a16="http://schemas.microsoft.com/office/drawing/2014/main" id="{632C6685-861F-4CF6-88D5-402532B2E386}"/>
              </a:ext>
            </a:extLst>
          </p:cNvPr>
          <p:cNvSpPr/>
          <p:nvPr/>
        </p:nvSpPr>
        <p:spPr>
          <a:xfrm>
            <a:off x="5695950" y="5086350"/>
            <a:ext cx="1352549" cy="209550"/>
          </a:xfrm>
          <a:prstGeom prst="striped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2927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979304-6745-44DD-BA57-A0F3D500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95350"/>
          </a:xfrm>
        </p:spPr>
        <p:txBody>
          <a:bodyPr/>
          <a:lstStyle/>
          <a:p>
            <a:r>
              <a:rPr lang="fr-FR" b="1" dirty="0" err="1"/>
              <a:t>Regression</a:t>
            </a:r>
            <a:r>
              <a:rPr lang="fr-FR" b="1" dirty="0"/>
              <a:t> </a:t>
            </a:r>
            <a:r>
              <a:rPr lang="fr-FR" b="1" dirty="0" err="1"/>
              <a:t>improvement</a:t>
            </a:r>
            <a:endParaRPr lang="fr-FR" b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0FB8139-2C15-44CB-B5B7-BA8D318FB4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13" t="41389" r="38906" b="12778"/>
          <a:stretch/>
        </p:blipFill>
        <p:spPr>
          <a:xfrm>
            <a:off x="5397408" y="1686622"/>
            <a:ext cx="5576711" cy="31369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B5FE284-B395-43D0-B255-AE0909D58C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44" t="28147" r="38828" b="26112"/>
          <a:stretch/>
        </p:blipFill>
        <p:spPr>
          <a:xfrm>
            <a:off x="639495" y="1708584"/>
            <a:ext cx="5038724" cy="313690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5D0762F4-FA36-4609-979B-B32F84127FB8}"/>
              </a:ext>
            </a:extLst>
          </p:cNvPr>
          <p:cNvSpPr txBox="1"/>
          <p:nvPr/>
        </p:nvSpPr>
        <p:spPr>
          <a:xfrm>
            <a:off x="2162149" y="5975132"/>
            <a:ext cx="2550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outliers</a:t>
            </a:r>
            <a:r>
              <a:rPr lang="fr-FR" dirty="0"/>
              <a:t> 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R²</a:t>
            </a:r>
            <a:r>
              <a:rPr lang="fr-FR" dirty="0"/>
              <a:t> = 0.83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9719FE7-4AE2-414A-8983-5D8257780560}"/>
              </a:ext>
            </a:extLst>
          </p:cNvPr>
          <p:cNvSpPr txBox="1"/>
          <p:nvPr/>
        </p:nvSpPr>
        <p:spPr>
          <a:xfrm>
            <a:off x="7027191" y="5975132"/>
            <a:ext cx="2879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outliers</a:t>
            </a:r>
            <a:r>
              <a:rPr lang="fr-FR" dirty="0"/>
              <a:t> 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R²</a:t>
            </a:r>
            <a:r>
              <a:rPr lang="fr-FR" dirty="0"/>
              <a:t> = 0.93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959FAAB4-FE7F-44F6-A6E3-D8811148DE5E}"/>
              </a:ext>
            </a:extLst>
          </p:cNvPr>
          <p:cNvGrpSpPr/>
          <p:nvPr/>
        </p:nvGrpSpPr>
        <p:grpSpPr>
          <a:xfrm>
            <a:off x="5959641" y="4873865"/>
            <a:ext cx="5014478" cy="1050924"/>
            <a:chOff x="5959641" y="4873865"/>
            <a:chExt cx="5014478" cy="1050924"/>
          </a:xfrm>
        </p:grpSpPr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AE5E6EEC-EC3A-44C4-9A08-9BB4C1473B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6557" t="66219" r="34957" b="19441"/>
            <a:stretch/>
          </p:blipFill>
          <p:spPr>
            <a:xfrm>
              <a:off x="5959641" y="4873865"/>
              <a:ext cx="5014478" cy="1050924"/>
            </a:xfrm>
            <a:prstGeom prst="rect">
              <a:avLst/>
            </a:prstGeom>
          </p:spPr>
        </p:pic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A81911BA-B603-4B9B-A5B4-CF49D14A928D}"/>
                </a:ext>
              </a:extLst>
            </p:cNvPr>
            <p:cNvCxnSpPr>
              <a:cxnSpLocks/>
            </p:cNvCxnSpPr>
            <p:nvPr/>
          </p:nvCxnSpPr>
          <p:spPr>
            <a:xfrm>
              <a:off x="10640326" y="5924789"/>
              <a:ext cx="333793" cy="0"/>
            </a:xfrm>
            <a:prstGeom prst="line">
              <a:avLst/>
            </a:prstGeom>
            <a:ln w="38100">
              <a:solidFill>
                <a:srgbClr val="C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415A13D6-5370-44B3-BB2B-EE2FE35828EE}"/>
              </a:ext>
            </a:extLst>
          </p:cNvPr>
          <p:cNvGrpSpPr/>
          <p:nvPr/>
        </p:nvGrpSpPr>
        <p:grpSpPr>
          <a:xfrm>
            <a:off x="727074" y="4854193"/>
            <a:ext cx="4922570" cy="1063950"/>
            <a:chOff x="727074" y="4854193"/>
            <a:chExt cx="4922570" cy="1063950"/>
          </a:xfrm>
        </p:grpSpPr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54C96016-FC98-492A-8509-75F5422E3511}"/>
                </a:ext>
              </a:extLst>
            </p:cNvPr>
            <p:cNvCxnSpPr>
              <a:cxnSpLocks/>
            </p:cNvCxnSpPr>
            <p:nvPr/>
          </p:nvCxnSpPr>
          <p:spPr>
            <a:xfrm>
              <a:off x="5397408" y="5918143"/>
              <a:ext cx="252236" cy="0"/>
            </a:xfrm>
            <a:prstGeom prst="line">
              <a:avLst/>
            </a:prstGeom>
            <a:ln w="38100">
              <a:solidFill>
                <a:srgbClr val="C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4D02F6E8-1A91-4A1A-ADE6-05384B103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6546" t="48772" r="35165" b="36666"/>
            <a:stretch/>
          </p:blipFill>
          <p:spPr>
            <a:xfrm>
              <a:off x="727074" y="4854193"/>
              <a:ext cx="4922570" cy="1053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5256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4DF6D6-07D4-4B19-A8B1-DC9FB7A53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Discussions</a:t>
            </a:r>
            <a:endParaRPr lang="fr-FR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F90A76F-FAAE-4EBC-81E9-1551D71E7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21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6AEF724-5808-40C1-BA61-406D27DC3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596788"/>
            <a:ext cx="8862451" cy="4809699"/>
          </a:xfrm>
        </p:spPr>
        <p:txBody>
          <a:bodyPr/>
          <a:lstStyle/>
          <a:p>
            <a:r>
              <a:rPr lang="en-GB" dirty="0"/>
              <a:t>An algorithm based on linear regression and one hot encoding has been performed to relate nutrients and category to the </a:t>
            </a:r>
            <a:r>
              <a:rPr lang="en-GB" dirty="0" err="1"/>
              <a:t>Nutriscore</a:t>
            </a:r>
            <a:r>
              <a:rPr lang="en-GB" dirty="0"/>
              <a:t>/Grade</a:t>
            </a:r>
          </a:p>
          <a:p>
            <a:r>
              <a:rPr lang="en-GB" dirty="0"/>
              <a:t>Adding the products category to the nutrients in the model improves the performance of the model</a:t>
            </a:r>
          </a:p>
          <a:p>
            <a:r>
              <a:rPr lang="en-GB" dirty="0"/>
              <a:t>The coefficient of determination increases from 0.80 to 0.93</a:t>
            </a:r>
          </a:p>
          <a:p>
            <a:r>
              <a:rPr lang="en-GB" dirty="0"/>
              <a:t>Investigation of different regressions possible: Ridge, Lasso…in order to estimate the impact</a:t>
            </a:r>
          </a:p>
          <a:p>
            <a:r>
              <a:rPr lang="en-GB" dirty="0"/>
              <a:t>Work would still need to be done on identifying labels from different countries (serving size in the US v 100g in Europe…) </a:t>
            </a:r>
          </a:p>
          <a:p>
            <a:r>
              <a:rPr lang="en-GB" dirty="0"/>
              <a:t> Might need to work on subcategories like olive oil for instance graded D then C (misclassification of many foods through </a:t>
            </a:r>
            <a:r>
              <a:rPr lang="en-GB" dirty="0" err="1"/>
              <a:t>Nutriscore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6621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1EB7A4-52F5-4021-94F4-087BE8505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27" y="569963"/>
            <a:ext cx="8596668" cy="1320800"/>
          </a:xfrm>
        </p:spPr>
        <p:txBody>
          <a:bodyPr/>
          <a:lstStyle/>
          <a:p>
            <a:r>
              <a:rPr lang="fr-FR" b="1" dirty="0"/>
              <a:t>Conclusions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l="20069" t="35926" r="37222" b="42963"/>
          <a:stretch/>
        </p:blipFill>
        <p:spPr>
          <a:xfrm>
            <a:off x="1117600" y="1638300"/>
            <a:ext cx="78105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52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35579-93B5-44F9-8816-6DE9992EF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7449"/>
          </a:xfrm>
        </p:spPr>
        <p:txBody>
          <a:bodyPr/>
          <a:lstStyle/>
          <a:p>
            <a:r>
              <a:rPr lang="en-US" b="1" dirty="0" err="1"/>
              <a:t>ANalysis</a:t>
            </a:r>
            <a:r>
              <a:rPr lang="en-US" b="1" dirty="0"/>
              <a:t> Of </a:t>
            </a:r>
            <a:r>
              <a:rPr lang="en-US" b="1" dirty="0" err="1"/>
              <a:t>VAriance</a:t>
            </a:r>
            <a:endParaRPr lang="fr-FR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FB8FB08-1451-4A24-8F28-562848518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23</a:t>
            </a:fld>
            <a:endParaRPr lang="en-US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l="19918" t="61111" r="21332" b="20815"/>
          <a:stretch/>
        </p:blipFill>
        <p:spPr>
          <a:xfrm>
            <a:off x="677334" y="1630680"/>
            <a:ext cx="10744200" cy="185928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/>
          <a:srcRect l="19916" t="52815" r="20834" b="28222"/>
          <a:stretch/>
        </p:blipFill>
        <p:spPr>
          <a:xfrm>
            <a:off x="631614" y="3938451"/>
            <a:ext cx="10835640" cy="19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04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98E4B-AA04-4815-A658-1E5D04F90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03729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/>
              <a:t>Technical Process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88616-1A23-4A35-9C49-9015A5CDF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5780" y="6866986"/>
            <a:ext cx="683339" cy="365125"/>
          </a:xfrm>
        </p:spPr>
        <p:txBody>
          <a:bodyPr/>
          <a:lstStyle/>
          <a:p>
            <a:fld id="{519954A3-9DFD-4C44-94BA-B95130A3BA1C}" type="slidenum">
              <a:rPr lang="en-US" dirty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826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79575-2370-44FE-AD22-B44D55D66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548" y="2260600"/>
            <a:ext cx="7344810" cy="207372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/>
              <a:t>Dataset </a:t>
            </a:r>
            <a:br>
              <a:rPr lang="en-US" sz="6000" b="1"/>
            </a:br>
            <a:r>
              <a:rPr lang="en-US" sz="6000" b="1"/>
              <a:t>Overview &amp; Cleaning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146C20-7F83-45E2-BDD5-5D7C8D3DC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51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5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2154"/>
          </a:xfrm>
        </p:spPr>
        <p:txBody>
          <a:bodyPr/>
          <a:lstStyle/>
          <a:p>
            <a:r>
              <a:rPr lang="en-GB" b="1"/>
              <a:t>Data set available </a:t>
            </a:r>
          </a:p>
        </p:txBody>
      </p:sp>
      <p:sp>
        <p:nvSpPr>
          <p:cNvPr id="2" name="Rectangle 1"/>
          <p:cNvSpPr/>
          <p:nvPr/>
        </p:nvSpPr>
        <p:spPr>
          <a:xfrm>
            <a:off x="468514" y="1533520"/>
            <a:ext cx="8768811" cy="92333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SEA Building Energy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Benchmarking </a:t>
            </a:r>
            <a:r>
              <a:rPr lang="en-US" b="0" i="0" dirty="0" smtClean="0">
                <a:solidFill>
                  <a:schemeClr val="bg1">
                    <a:lumMod val="50000"/>
                  </a:schemeClr>
                </a:solidFill>
                <a:effectLst/>
                <a:latin typeface="Helvetica Neue"/>
              </a:rPr>
              <a:t>is an open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Helvetica Neue"/>
              </a:rPr>
              <a:t>database </a:t>
            </a:r>
            <a:r>
              <a:rPr lang="en-US" b="0" i="0" dirty="0" smtClean="0">
                <a:solidFill>
                  <a:schemeClr val="bg1">
                    <a:lumMod val="50000"/>
                  </a:schemeClr>
                </a:solidFill>
                <a:effectLst/>
                <a:latin typeface="Helvetica Neue"/>
              </a:rPr>
              <a:t>from th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e city of Seattle</a:t>
            </a:r>
            <a:r>
              <a:rPr lang="en-US" b="0" i="0" dirty="0" smtClean="0">
                <a:solidFill>
                  <a:schemeClr val="bg1">
                    <a:lumMod val="50000"/>
                  </a:schemeClr>
                </a:solidFill>
                <a:effectLst/>
                <a:latin typeface="Helvetica Neue"/>
              </a:rPr>
              <a:t>.</a:t>
            </a:r>
            <a:endParaRPr lang="en-US" b="0" i="0" dirty="0">
              <a:solidFill>
                <a:schemeClr val="bg1">
                  <a:lumMod val="50000"/>
                </a:schemeClr>
              </a:solidFill>
              <a:effectLst/>
              <a:latin typeface="Helvetica Neue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GB" dirty="0" err="1">
                <a:solidFill>
                  <a:schemeClr val="bg1">
                    <a:lumMod val="50000"/>
                  </a:schemeClr>
                </a:solidFill>
              </a:rPr>
              <a:t>df_data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 =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</a:rPr>
              <a:t>pd.read_csv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(“2015-building-energy-benchmarking.csv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")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GB" dirty="0" err="1" smtClean="0">
                <a:solidFill>
                  <a:schemeClr val="bg1">
                    <a:lumMod val="50000"/>
                  </a:schemeClr>
                </a:solidFill>
              </a:rPr>
              <a:t>df_data.head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(2)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Arrow: Curved Up 2">
            <a:extLst>
              <a:ext uri="{FF2B5EF4-FFF2-40B4-BE49-F238E27FC236}">
                <a16:creationId xmlns:a16="http://schemas.microsoft.com/office/drawing/2014/main" id="{01A6DF3C-7CE3-4562-A382-A2F990308DCF}"/>
              </a:ext>
            </a:extLst>
          </p:cNvPr>
          <p:cNvSpPr/>
          <p:nvPr/>
        </p:nvSpPr>
        <p:spPr>
          <a:xfrm rot="19520650">
            <a:off x="8072222" y="5619587"/>
            <a:ext cx="1604210" cy="57228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l="19444" t="65852" r="15209" b="19926"/>
          <a:stretch/>
        </p:blipFill>
        <p:spPr>
          <a:xfrm>
            <a:off x="723021" y="5476507"/>
            <a:ext cx="6973994" cy="8537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"/>
          <a:srcRect l="19444" t="30889" r="15209" b="45556"/>
          <a:stretch/>
        </p:blipFill>
        <p:spPr>
          <a:xfrm>
            <a:off x="723021" y="2747827"/>
            <a:ext cx="6973994" cy="141406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/>
          <a:srcRect l="20000" t="55061" r="31319" b="32840"/>
          <a:stretch/>
        </p:blipFill>
        <p:spPr>
          <a:xfrm>
            <a:off x="5329483" y="4269248"/>
            <a:ext cx="6862517" cy="959382"/>
          </a:xfrm>
          <a:prstGeom prst="rect">
            <a:avLst/>
          </a:prstGeom>
        </p:spPr>
      </p:pic>
      <p:sp>
        <p:nvSpPr>
          <p:cNvPr id="11" name="Arrow: Curved Up 2">
            <a:extLst>
              <a:ext uri="{FF2B5EF4-FFF2-40B4-BE49-F238E27FC236}">
                <a16:creationId xmlns:a16="http://schemas.microsoft.com/office/drawing/2014/main" id="{01A6DF3C-7CE3-4562-A382-A2F990308DCF}"/>
              </a:ext>
            </a:extLst>
          </p:cNvPr>
          <p:cNvSpPr/>
          <p:nvPr/>
        </p:nvSpPr>
        <p:spPr>
          <a:xfrm rot="1713574" flipV="1">
            <a:off x="8031196" y="3265879"/>
            <a:ext cx="1604210" cy="61733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970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234" y="609600"/>
            <a:ext cx="10295466" cy="841117"/>
          </a:xfrm>
        </p:spPr>
        <p:txBody>
          <a:bodyPr>
            <a:noAutofit/>
          </a:bodyPr>
          <a:lstStyle/>
          <a:p>
            <a:r>
              <a:rPr lang="en-GB" b="1" dirty="0"/>
              <a:t>Data cleaning Phase 1: </a:t>
            </a:r>
            <a:r>
              <a:rPr lang="en-GB" sz="3200" b="1" i="1" dirty="0" smtClean="0"/>
              <a:t>Differences focus</a:t>
            </a:r>
            <a:endParaRPr lang="en-GB" sz="3200" b="1" i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20139" t="41358" r="46597" b="37902"/>
          <a:stretch/>
        </p:blipFill>
        <p:spPr>
          <a:xfrm>
            <a:off x="381000" y="3644899"/>
            <a:ext cx="7278234" cy="25527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"/>
          <a:srcRect l="20139" t="69136" r="65579" b="12593"/>
          <a:stretch/>
        </p:blipFill>
        <p:spPr>
          <a:xfrm>
            <a:off x="8030634" y="2387600"/>
            <a:ext cx="3247309" cy="2336800"/>
          </a:xfrm>
          <a:prstGeom prst="rect">
            <a:avLst/>
          </a:prstGeom>
        </p:spPr>
      </p:pic>
      <p:sp>
        <p:nvSpPr>
          <p:cNvPr id="4" name="Accolade ouvrante 3"/>
          <p:cNvSpPr/>
          <p:nvPr/>
        </p:nvSpPr>
        <p:spPr>
          <a:xfrm>
            <a:off x="7759700" y="2527300"/>
            <a:ext cx="270934" cy="1333500"/>
          </a:xfrm>
          <a:prstGeom prst="leftBrace">
            <a:avLst/>
          </a:prstGeom>
          <a:ln w="57150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69900" y="2088634"/>
            <a:ext cx="3814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Features </a:t>
            </a:r>
            <a:r>
              <a:rPr lang="en-US" b="1" dirty="0" smtClean="0"/>
              <a:t>in </a:t>
            </a:r>
            <a:r>
              <a:rPr lang="en-US" b="1" dirty="0"/>
              <a:t>2015 but not in </a:t>
            </a:r>
            <a:r>
              <a:rPr lang="en-US" b="1" dirty="0" smtClean="0"/>
              <a:t>2016 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7658428" y="2088634"/>
            <a:ext cx="3814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Features </a:t>
            </a:r>
            <a:r>
              <a:rPr lang="en-US" b="1" dirty="0" smtClean="0"/>
              <a:t>in 2016 </a:t>
            </a:r>
            <a:r>
              <a:rPr lang="en-US" b="1" dirty="0"/>
              <a:t>but not in </a:t>
            </a:r>
            <a:r>
              <a:rPr lang="en-US" b="1" dirty="0" smtClean="0"/>
              <a:t>2015 </a:t>
            </a:r>
            <a:endParaRPr lang="en-US" b="1" dirty="0"/>
          </a:p>
        </p:txBody>
      </p:sp>
      <p:sp>
        <p:nvSpPr>
          <p:cNvPr id="6" name="Accolade fermante 5"/>
          <p:cNvSpPr/>
          <p:nvPr/>
        </p:nvSpPr>
        <p:spPr>
          <a:xfrm>
            <a:off x="4572000" y="4191000"/>
            <a:ext cx="317500" cy="419100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ccolade ouvrante 9"/>
          <p:cNvSpPr/>
          <p:nvPr/>
        </p:nvSpPr>
        <p:spPr>
          <a:xfrm>
            <a:off x="7759700" y="4247634"/>
            <a:ext cx="270934" cy="324366"/>
          </a:xfrm>
          <a:prstGeom prst="lef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5105400" y="4409817"/>
            <a:ext cx="2426028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H="1">
            <a:off x="1892300" y="3194050"/>
            <a:ext cx="5639128" cy="577850"/>
          </a:xfrm>
          <a:prstGeom prst="straightConnector1">
            <a:avLst/>
          </a:prstGeom>
          <a:ln w="38100">
            <a:solidFill>
              <a:srgbClr val="CC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ccolade fermante 20"/>
          <p:cNvSpPr/>
          <p:nvPr/>
        </p:nvSpPr>
        <p:spPr>
          <a:xfrm>
            <a:off x="7659234" y="4984234"/>
            <a:ext cx="371400" cy="1086365"/>
          </a:xfrm>
          <a:prstGeom prst="rightBrac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eur droit 27"/>
          <p:cNvCxnSpPr/>
          <p:nvPr/>
        </p:nvCxnSpPr>
        <p:spPr>
          <a:xfrm>
            <a:off x="469900" y="4908034"/>
            <a:ext cx="118110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>
            <a:off x="8153400" y="4184134"/>
            <a:ext cx="118110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 rot="21246118">
            <a:off x="3024543" y="3121052"/>
            <a:ext cx="33746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Split of the </a:t>
            </a:r>
            <a:r>
              <a:rPr lang="en-US" sz="1600" dirty="0" err="1"/>
              <a:t>json</a:t>
            </a:r>
            <a:r>
              <a:rPr lang="en-US" sz="1600" dirty="0"/>
              <a:t> "Location" column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567620" y="3984653"/>
            <a:ext cx="12602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Same units?</a:t>
            </a:r>
            <a:endParaRPr lang="en-US" sz="1600" dirty="0"/>
          </a:p>
        </p:txBody>
      </p:sp>
      <p:sp>
        <p:nvSpPr>
          <p:cNvPr id="35" name="Rectangle 34"/>
          <p:cNvSpPr/>
          <p:nvPr/>
        </p:nvSpPr>
        <p:spPr>
          <a:xfrm>
            <a:off x="8242300" y="5201562"/>
            <a:ext cx="190148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/>
              <a:t>Features related</a:t>
            </a:r>
          </a:p>
          <a:p>
            <a:pPr algn="ctr"/>
            <a:r>
              <a:rPr lang="en-US" sz="1600" dirty="0" smtClean="0"/>
              <a:t> </a:t>
            </a:r>
            <a:r>
              <a:rPr lang="en-US" sz="1600" dirty="0"/>
              <a:t>to crime or </a:t>
            </a:r>
            <a:r>
              <a:rPr lang="en-US" sz="1600" dirty="0" smtClean="0"/>
              <a:t>safety</a:t>
            </a:r>
          </a:p>
          <a:p>
            <a:pPr algn="ctr"/>
            <a:r>
              <a:rPr lang="fr-FR" sz="1600" dirty="0" smtClean="0"/>
              <a:t>=</a:t>
            </a:r>
          </a:p>
          <a:p>
            <a:pPr algn="ctr"/>
            <a:r>
              <a:rPr lang="fr-FR" sz="1600" dirty="0" smtClean="0"/>
              <a:t>drop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39158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45713"/>
          </a:xfrm>
        </p:spPr>
        <p:txBody>
          <a:bodyPr/>
          <a:lstStyle/>
          <a:p>
            <a:r>
              <a:rPr lang="en-GB" b="1"/>
              <a:t>Data cleaning Phase 2: </a:t>
            </a:r>
            <a:r>
              <a:rPr lang="en-GB" sz="3200" b="1" i="1"/>
              <a:t>Country name</a:t>
            </a:r>
          </a:p>
        </p:txBody>
      </p:sp>
    </p:spTree>
    <p:extLst>
      <p:ext uri="{BB962C8B-B14F-4D97-AF65-F5344CB8AC3E}">
        <p14:creationId xmlns:p14="http://schemas.microsoft.com/office/powerpoint/2010/main" val="2455640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9703133" cy="845713"/>
          </a:xfrm>
        </p:spPr>
        <p:txBody>
          <a:bodyPr/>
          <a:lstStyle/>
          <a:p>
            <a:r>
              <a:rPr lang="en-GB" b="1"/>
              <a:t>Data cleaning Phase 3/4 </a:t>
            </a:r>
            <a:endParaRPr lang="en-GB" sz="3200" b="1" i="1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8607" y="1718223"/>
            <a:ext cx="9588745" cy="9675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Focus on </a:t>
            </a:r>
            <a:r>
              <a:rPr lang="en-GB" dirty="0" err="1"/>
              <a:t>Nutriscore</a:t>
            </a:r>
            <a:r>
              <a:rPr lang="en-GB" dirty="0"/>
              <a:t>: Removal of all products with no </a:t>
            </a:r>
            <a:r>
              <a:rPr lang="en-GB" dirty="0" err="1"/>
              <a:t>Nutriscore</a:t>
            </a:r>
            <a:r>
              <a:rPr lang="en-GB" dirty="0"/>
              <a:t> information (Phase 3)</a:t>
            </a:r>
            <a:endParaRPr lang="en-US" dirty="0"/>
          </a:p>
          <a:p>
            <a:r>
              <a:rPr lang="en-GB" dirty="0"/>
              <a:t>Removal of redundant products categories (Phase 4): 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740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79575-2370-44FE-AD22-B44D55D66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548" y="2260600"/>
            <a:ext cx="7344810" cy="2073729"/>
          </a:xfrm>
        </p:spPr>
        <p:txBody>
          <a:bodyPr>
            <a:normAutofit/>
          </a:bodyPr>
          <a:lstStyle/>
          <a:p>
            <a:pPr algn="ctr"/>
            <a:r>
              <a:rPr lang="en-US" sz="6000" b="1"/>
              <a:t>Dataset </a:t>
            </a:r>
            <a:br>
              <a:rPr lang="en-US" sz="6000" b="1"/>
            </a:br>
            <a:r>
              <a:rPr lang="en-US" sz="6000" b="1"/>
              <a:t>Exploration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146C20-7F83-45E2-BDD5-5D7C8D3DC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46653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15991</TotalTime>
  <Words>685</Words>
  <Application>Microsoft Office PowerPoint</Application>
  <PresentationFormat>Grand écran</PresentationFormat>
  <Paragraphs>252</Paragraphs>
  <Slides>23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0" baseType="lpstr">
      <vt:lpstr>Arial</vt:lpstr>
      <vt:lpstr>Calibri</vt:lpstr>
      <vt:lpstr>Helvetica Neue</vt:lpstr>
      <vt:lpstr>Trebuchet MS</vt:lpstr>
      <vt:lpstr>Wingdings</vt:lpstr>
      <vt:lpstr>Wingdings 3</vt:lpstr>
      <vt:lpstr>Facet</vt:lpstr>
      <vt:lpstr>OC - Project 4</vt:lpstr>
      <vt:lpstr>NutriSteph</vt:lpstr>
      <vt:lpstr>Technical Process</vt:lpstr>
      <vt:lpstr>Dataset  Overview &amp; Cleaning </vt:lpstr>
      <vt:lpstr>Data set available </vt:lpstr>
      <vt:lpstr>Data cleaning Phase 1: Differences focus</vt:lpstr>
      <vt:lpstr>Data cleaning Phase 2: Country name</vt:lpstr>
      <vt:lpstr>Data cleaning Phase 3/4 </vt:lpstr>
      <vt:lpstr>Dataset  Exploration</vt:lpstr>
      <vt:lpstr>Products scoring and grading overview</vt:lpstr>
      <vt:lpstr>Products scoring and grading overview</vt:lpstr>
      <vt:lpstr>Products Categories Overview</vt:lpstr>
      <vt:lpstr>Nutrients distribution overview</vt:lpstr>
      <vt:lpstr>Examples of erroneous data</vt:lpstr>
      <vt:lpstr>Correlation Matrix Heatmap</vt:lpstr>
      <vt:lpstr>Multivariate Analysis</vt:lpstr>
      <vt:lpstr>Multivariate linear regression</vt:lpstr>
      <vt:lpstr>Second regression: One Hot Encoding</vt:lpstr>
      <vt:lpstr>Outliers impact</vt:lpstr>
      <vt:lpstr>Regression improvement</vt:lpstr>
      <vt:lpstr>Discussions</vt:lpstr>
      <vt:lpstr>Conclusions</vt:lpstr>
      <vt:lpstr>ANalysis Of VAriance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 - Project 3</dc:title>
  <dc:creator>Stephane Lanchec</dc:creator>
  <cp:lastModifiedBy>Stephane Lanchec</cp:lastModifiedBy>
  <cp:revision>17</cp:revision>
  <dcterms:created xsi:type="dcterms:W3CDTF">2021-08-06T13:44:45Z</dcterms:created>
  <dcterms:modified xsi:type="dcterms:W3CDTF">2021-09-15T07:44:56Z</dcterms:modified>
</cp:coreProperties>
</file>